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sldIdLst>
    <p:sldId id="256" r:id="rId2"/>
    <p:sldId id="257" r:id="rId3"/>
    <p:sldId id="266" r:id="rId4"/>
    <p:sldId id="267" r:id="rId5"/>
    <p:sldId id="258" r:id="rId6"/>
    <p:sldId id="268" r:id="rId7"/>
    <p:sldId id="269" r:id="rId8"/>
    <p:sldId id="259" r:id="rId9"/>
    <p:sldId id="260" r:id="rId10"/>
    <p:sldId id="270" r:id="rId11"/>
    <p:sldId id="261" r:id="rId12"/>
    <p:sldId id="262" r:id="rId13"/>
    <p:sldId id="264"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72"/>
    <p:restoredTop sz="94625"/>
  </p:normalViewPr>
  <p:slideViewPr>
    <p:cSldViewPr snapToGrid="0" snapToObjects="1">
      <p:cViewPr varScale="1">
        <p:scale>
          <a:sx n="84" d="100"/>
          <a:sy n="84" d="100"/>
        </p:scale>
        <p:origin x="192" y="4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eg>
</file>

<file path=ppt/media/image10.tiff>
</file>

<file path=ppt/media/image11.tiff>
</file>

<file path=ppt/media/image12.png>
</file>

<file path=ppt/media/image13.tiff>
</file>

<file path=ppt/media/image14.png>
</file>

<file path=ppt/media/image15.png>
</file>

<file path=ppt/media/image2.png>
</file>

<file path=ppt/media/image3.png>
</file>

<file path=ppt/media/image4.png>
</file>

<file path=ppt/media/image5.png>
</file>

<file path=ppt/media/image6.png>
</file>

<file path=ppt/media/image7.tiff>
</file>

<file path=ppt/media/image8.jpeg>
</file>

<file path=ppt/media/image9.jpe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B476282-36C9-FD4D-93DD-9405F91FA42F}" type="datetimeFigureOut">
              <a:rPr lang="en-US" smtClean="0"/>
              <a:t>12/10/19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2D4403C7-83BD-7D49-B6FE-C3E4C6D421EE}" type="slidenum">
              <a:rPr lang="en-US" smtClean="0"/>
              <a:t>‹#›</a:t>
            </a:fld>
            <a:endParaRPr lang="en-US"/>
          </a:p>
        </p:txBody>
      </p:sp>
    </p:spTree>
    <p:extLst>
      <p:ext uri="{BB962C8B-B14F-4D97-AF65-F5344CB8AC3E}">
        <p14:creationId xmlns:p14="http://schemas.microsoft.com/office/powerpoint/2010/main" val="1596906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B476282-36C9-FD4D-93DD-9405F91FA42F}" type="datetimeFigureOut">
              <a:rPr lang="en-US" smtClean="0"/>
              <a:t>12/10/19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4403C7-83BD-7D49-B6FE-C3E4C6D421EE}" type="slidenum">
              <a:rPr lang="en-US" smtClean="0"/>
              <a:t>‹#›</a:t>
            </a:fld>
            <a:endParaRPr lang="en-US"/>
          </a:p>
        </p:txBody>
      </p:sp>
    </p:spTree>
    <p:extLst>
      <p:ext uri="{BB962C8B-B14F-4D97-AF65-F5344CB8AC3E}">
        <p14:creationId xmlns:p14="http://schemas.microsoft.com/office/powerpoint/2010/main" val="3139596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476282-36C9-FD4D-93DD-9405F91FA42F}" type="datetimeFigureOut">
              <a:rPr lang="en-US" smtClean="0"/>
              <a:t>12/10/19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4403C7-83BD-7D49-B6FE-C3E4C6D421EE}" type="slidenum">
              <a:rPr lang="en-US" smtClean="0"/>
              <a:t>‹#›</a:t>
            </a:fld>
            <a:endParaRPr lang="en-US"/>
          </a:p>
        </p:txBody>
      </p:sp>
    </p:spTree>
    <p:extLst>
      <p:ext uri="{BB962C8B-B14F-4D97-AF65-F5344CB8AC3E}">
        <p14:creationId xmlns:p14="http://schemas.microsoft.com/office/powerpoint/2010/main" val="2362397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476282-36C9-FD4D-93DD-9405F91FA42F}" type="datetimeFigureOut">
              <a:rPr lang="en-US" smtClean="0"/>
              <a:t>12/10/19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4403C7-83BD-7D49-B6FE-C3E4C6D421EE}" type="slidenum">
              <a:rPr lang="en-US" smtClean="0"/>
              <a:t>‹#›</a:t>
            </a:fld>
            <a:endParaRPr lang="en-US"/>
          </a:p>
        </p:txBody>
      </p:sp>
    </p:spTree>
    <p:extLst>
      <p:ext uri="{BB962C8B-B14F-4D97-AF65-F5344CB8AC3E}">
        <p14:creationId xmlns:p14="http://schemas.microsoft.com/office/powerpoint/2010/main" val="654643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593667" y="6272784"/>
            <a:ext cx="2644309" cy="365125"/>
          </a:xfrm>
        </p:spPr>
        <p:txBody>
          <a:bodyPr/>
          <a:lstStyle/>
          <a:p>
            <a:fld id="{CB476282-36C9-FD4D-93DD-9405F91FA42F}" type="datetimeFigureOut">
              <a:rPr lang="en-US" smtClean="0"/>
              <a:t>12/10/19</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2D4403C7-83BD-7D49-B6FE-C3E4C6D421EE}" type="slidenum">
              <a:rPr lang="en-US" smtClean="0"/>
              <a:t>‹#›</a:t>
            </a:fld>
            <a:endParaRPr lang="en-US"/>
          </a:p>
        </p:txBody>
      </p:sp>
    </p:spTree>
    <p:extLst>
      <p:ext uri="{BB962C8B-B14F-4D97-AF65-F5344CB8AC3E}">
        <p14:creationId xmlns:p14="http://schemas.microsoft.com/office/powerpoint/2010/main" val="3962439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B476282-36C9-FD4D-93DD-9405F91FA42F}" type="datetimeFigureOut">
              <a:rPr lang="en-US" smtClean="0"/>
              <a:t>12/10/19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4403C7-83BD-7D49-B6FE-C3E4C6D421EE}" type="slidenum">
              <a:rPr lang="en-US" smtClean="0"/>
              <a:t>‹#›</a:t>
            </a:fld>
            <a:endParaRPr lang="en-US"/>
          </a:p>
        </p:txBody>
      </p:sp>
    </p:spTree>
    <p:extLst>
      <p:ext uri="{BB962C8B-B14F-4D97-AF65-F5344CB8AC3E}">
        <p14:creationId xmlns:p14="http://schemas.microsoft.com/office/powerpoint/2010/main" val="8751157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B476282-36C9-FD4D-93DD-9405F91FA42F}" type="datetimeFigureOut">
              <a:rPr lang="en-US" smtClean="0"/>
              <a:t>12/10/19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D4403C7-83BD-7D49-B6FE-C3E4C6D421EE}"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18391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CB476282-36C9-FD4D-93DD-9405F91FA42F}" type="datetimeFigureOut">
              <a:rPr lang="en-US" smtClean="0"/>
              <a:t>12/10/19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D4403C7-83BD-7D49-B6FE-C3E4C6D421EE}" type="slidenum">
              <a:rPr lang="en-US" smtClean="0"/>
              <a:t>‹#›</a:t>
            </a:fld>
            <a:endParaRPr lang="en-US"/>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077734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476282-36C9-FD4D-93DD-9405F91FA42F}" type="datetimeFigureOut">
              <a:rPr lang="en-US" smtClean="0"/>
              <a:t>12/10/19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D4403C7-83BD-7D49-B6FE-C3E4C6D421EE}" type="slidenum">
              <a:rPr lang="en-US" smtClean="0"/>
              <a:t>‹#›</a:t>
            </a:fld>
            <a:endParaRPr lang="en-US"/>
          </a:p>
        </p:txBody>
      </p:sp>
    </p:spTree>
    <p:extLst>
      <p:ext uri="{BB962C8B-B14F-4D97-AF65-F5344CB8AC3E}">
        <p14:creationId xmlns:p14="http://schemas.microsoft.com/office/powerpoint/2010/main" val="1793453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B476282-36C9-FD4D-93DD-9405F91FA42F}" type="datetimeFigureOut">
              <a:rPr lang="en-US" smtClean="0"/>
              <a:t>12/10/19</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2D4403C7-83BD-7D49-B6FE-C3E4C6D421EE}" type="slidenum">
              <a:rPr lang="en-US" smtClean="0"/>
              <a:t>‹#›</a:t>
            </a:fld>
            <a:endParaRPr lang="en-US"/>
          </a:p>
        </p:txBody>
      </p:sp>
    </p:spTree>
    <p:extLst>
      <p:ext uri="{BB962C8B-B14F-4D97-AF65-F5344CB8AC3E}">
        <p14:creationId xmlns:p14="http://schemas.microsoft.com/office/powerpoint/2010/main" val="37433107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B476282-36C9-FD4D-93DD-9405F91FA42F}" type="datetimeFigureOut">
              <a:rPr lang="en-US" smtClean="0"/>
              <a:t>12/10/19</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2D4403C7-83BD-7D49-B6FE-C3E4C6D421EE}" type="slidenum">
              <a:rPr lang="en-US" smtClean="0"/>
              <a:t>‹#›</a:t>
            </a:fld>
            <a:endParaRPr lang="en-US"/>
          </a:p>
        </p:txBody>
      </p:sp>
    </p:spTree>
    <p:extLst>
      <p:ext uri="{BB962C8B-B14F-4D97-AF65-F5344CB8AC3E}">
        <p14:creationId xmlns:p14="http://schemas.microsoft.com/office/powerpoint/2010/main" val="1290164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CB476282-36C9-FD4D-93DD-9405F91FA42F}" type="datetimeFigureOut">
              <a:rPr lang="en-US" smtClean="0"/>
              <a:t>12/10/19</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2D4403C7-83BD-7D49-B6FE-C3E4C6D421EE}" type="slidenum">
              <a:rPr lang="en-US" smtClean="0"/>
              <a:t>‹#›</a:t>
            </a:fld>
            <a:endParaRPr lang="en-US"/>
          </a:p>
        </p:txBody>
      </p:sp>
    </p:spTree>
    <p:extLst>
      <p:ext uri="{BB962C8B-B14F-4D97-AF65-F5344CB8AC3E}">
        <p14:creationId xmlns:p14="http://schemas.microsoft.com/office/powerpoint/2010/main" val="128148789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C5D85-17BF-BA4E-B25D-9FB53814D6CF}"/>
              </a:ext>
            </a:extLst>
          </p:cNvPr>
          <p:cNvSpPr>
            <a:spLocks noGrp="1"/>
          </p:cNvSpPr>
          <p:nvPr>
            <p:ph type="ctrTitle"/>
          </p:nvPr>
        </p:nvSpPr>
        <p:spPr>
          <a:xfrm>
            <a:off x="860610" y="1048871"/>
            <a:ext cx="10477949" cy="2822089"/>
          </a:xfrm>
        </p:spPr>
        <p:txBody>
          <a:bodyPr>
            <a:normAutofit fontScale="90000"/>
          </a:bodyPr>
          <a:lstStyle/>
          <a:p>
            <a:br>
              <a:rPr lang="en-US" dirty="0"/>
            </a:br>
            <a:r>
              <a:rPr lang="en-US" dirty="0"/>
              <a:t>Object Detection On Indianapolis Racing Car Images: Using </a:t>
            </a:r>
            <a:r>
              <a:rPr lang="en-US" dirty="0" err="1"/>
              <a:t>Retinanet</a:t>
            </a:r>
            <a:endParaRPr lang="en-US" dirty="0"/>
          </a:p>
        </p:txBody>
      </p:sp>
      <p:sp>
        <p:nvSpPr>
          <p:cNvPr id="3" name="Subtitle 2">
            <a:extLst>
              <a:ext uri="{FF2B5EF4-FFF2-40B4-BE49-F238E27FC236}">
                <a16:creationId xmlns:a16="http://schemas.microsoft.com/office/drawing/2014/main" id="{3A3FF8C3-861B-874E-AA2A-BCF15A16D339}"/>
              </a:ext>
            </a:extLst>
          </p:cNvPr>
          <p:cNvSpPr>
            <a:spLocks noGrp="1"/>
          </p:cNvSpPr>
          <p:nvPr>
            <p:ph type="subTitle" idx="1"/>
          </p:nvPr>
        </p:nvSpPr>
        <p:spPr>
          <a:xfrm>
            <a:off x="860611" y="4523591"/>
            <a:ext cx="10246660" cy="1069848"/>
          </a:xfrm>
        </p:spPr>
        <p:txBody>
          <a:bodyPr/>
          <a:lstStyle/>
          <a:p>
            <a:r>
              <a:rPr lang="en-US" dirty="0" err="1"/>
              <a:t>Manjulata</a:t>
            </a:r>
            <a:r>
              <a:rPr lang="en-US" dirty="0"/>
              <a:t> </a:t>
            </a:r>
            <a:r>
              <a:rPr lang="en-US" dirty="0" err="1"/>
              <a:t>Garimella</a:t>
            </a:r>
            <a:endParaRPr lang="en-US" dirty="0"/>
          </a:p>
        </p:txBody>
      </p:sp>
    </p:spTree>
    <p:extLst>
      <p:ext uri="{BB962C8B-B14F-4D97-AF65-F5344CB8AC3E}">
        <p14:creationId xmlns:p14="http://schemas.microsoft.com/office/powerpoint/2010/main" val="26805239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2AF73-5471-C54E-9610-D4EEA03FCA0D}"/>
              </a:ext>
            </a:extLst>
          </p:cNvPr>
          <p:cNvSpPr>
            <a:spLocks noGrp="1"/>
          </p:cNvSpPr>
          <p:nvPr>
            <p:ph type="title"/>
          </p:nvPr>
        </p:nvSpPr>
        <p:spPr/>
        <p:txBody>
          <a:bodyPr/>
          <a:lstStyle/>
          <a:p>
            <a:r>
              <a:rPr lang="en-US" dirty="0"/>
              <a:t>Experiments and Results</a:t>
            </a:r>
          </a:p>
        </p:txBody>
      </p:sp>
      <p:pic>
        <p:nvPicPr>
          <p:cNvPr id="3078" name="Picture 6" descr="screenshot.png">
            <a:extLst>
              <a:ext uri="{FF2B5EF4-FFF2-40B4-BE49-F238E27FC236}">
                <a16:creationId xmlns:a16="http://schemas.microsoft.com/office/drawing/2014/main" id="{CED77E19-4122-5844-B55E-5CA2FC919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528" y="2758440"/>
            <a:ext cx="9700104" cy="2103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5528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553E0-C6FF-AC4B-8867-F8A922135AA5}"/>
              </a:ext>
            </a:extLst>
          </p:cNvPr>
          <p:cNvSpPr>
            <a:spLocks noGrp="1"/>
          </p:cNvSpPr>
          <p:nvPr>
            <p:ph type="title"/>
          </p:nvPr>
        </p:nvSpPr>
        <p:spPr/>
        <p:txBody>
          <a:bodyPr/>
          <a:lstStyle/>
          <a:p>
            <a:r>
              <a:rPr lang="en-US" dirty="0"/>
              <a:t>Experiments and Results</a:t>
            </a:r>
          </a:p>
        </p:txBody>
      </p:sp>
      <p:pic>
        <p:nvPicPr>
          <p:cNvPr id="4" name="Content Placeholder 3">
            <a:extLst>
              <a:ext uri="{FF2B5EF4-FFF2-40B4-BE49-F238E27FC236}">
                <a16:creationId xmlns:a16="http://schemas.microsoft.com/office/drawing/2014/main" id="{CBAC67BA-AC56-3A41-B86B-E13A1E787A14}"/>
              </a:ext>
            </a:extLst>
          </p:cNvPr>
          <p:cNvPicPr>
            <a:picLocks noGrp="1" noChangeAspect="1"/>
          </p:cNvPicPr>
          <p:nvPr>
            <p:ph idx="1"/>
          </p:nvPr>
        </p:nvPicPr>
        <p:blipFill>
          <a:blip r:embed="rId2"/>
          <a:stretch>
            <a:fillRect/>
          </a:stretch>
        </p:blipFill>
        <p:spPr>
          <a:xfrm>
            <a:off x="1069848" y="1678074"/>
            <a:ext cx="9318811" cy="4830301"/>
          </a:xfrm>
          <a:prstGeom prst="rect">
            <a:avLst/>
          </a:prstGeom>
        </p:spPr>
      </p:pic>
    </p:spTree>
    <p:extLst>
      <p:ext uri="{BB962C8B-B14F-4D97-AF65-F5344CB8AC3E}">
        <p14:creationId xmlns:p14="http://schemas.microsoft.com/office/powerpoint/2010/main" val="3809797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50771-1B87-EB47-9603-467FC9F2FF9B}"/>
              </a:ext>
            </a:extLst>
          </p:cNvPr>
          <p:cNvSpPr>
            <a:spLocks noGrp="1"/>
          </p:cNvSpPr>
          <p:nvPr>
            <p:ph type="title"/>
          </p:nvPr>
        </p:nvSpPr>
        <p:spPr>
          <a:xfrm>
            <a:off x="1069848" y="106680"/>
            <a:ext cx="9781928" cy="1234440"/>
          </a:xfrm>
        </p:spPr>
        <p:txBody>
          <a:bodyPr/>
          <a:lstStyle/>
          <a:p>
            <a:r>
              <a:rPr lang="en-US" dirty="0"/>
              <a:t>Experiments and Results</a:t>
            </a:r>
          </a:p>
        </p:txBody>
      </p:sp>
      <p:pic>
        <p:nvPicPr>
          <p:cNvPr id="8" name="Content Placeholder 7">
            <a:extLst>
              <a:ext uri="{FF2B5EF4-FFF2-40B4-BE49-F238E27FC236}">
                <a16:creationId xmlns:a16="http://schemas.microsoft.com/office/drawing/2014/main" id="{EE853008-0584-D944-BB07-B92486B1A584}"/>
              </a:ext>
            </a:extLst>
          </p:cNvPr>
          <p:cNvPicPr>
            <a:picLocks noGrp="1" noChangeAspect="1"/>
          </p:cNvPicPr>
          <p:nvPr>
            <p:ph idx="1"/>
          </p:nvPr>
        </p:nvPicPr>
        <p:blipFill>
          <a:blip r:embed="rId2"/>
          <a:stretch>
            <a:fillRect/>
          </a:stretch>
        </p:blipFill>
        <p:spPr>
          <a:xfrm>
            <a:off x="1411940" y="2840825"/>
            <a:ext cx="9439836" cy="4017174"/>
          </a:xfrm>
        </p:spPr>
      </p:pic>
      <p:pic>
        <p:nvPicPr>
          <p:cNvPr id="4098" name="Picture 2" descr="screenshot.png">
            <a:extLst>
              <a:ext uri="{FF2B5EF4-FFF2-40B4-BE49-F238E27FC236}">
                <a16:creationId xmlns:a16="http://schemas.microsoft.com/office/drawing/2014/main" id="{6B825057-F111-7545-A179-3241BAC331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560" y="914400"/>
            <a:ext cx="11521440" cy="594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23854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1D1B7-4BE0-4E46-9F01-CC9969D47DE2}"/>
              </a:ext>
            </a:extLst>
          </p:cNvPr>
          <p:cNvSpPr>
            <a:spLocks noGrp="1"/>
          </p:cNvSpPr>
          <p:nvPr>
            <p:ph type="title"/>
          </p:nvPr>
        </p:nvSpPr>
        <p:spPr/>
        <p:txBody>
          <a:bodyPr/>
          <a:lstStyle/>
          <a:p>
            <a:r>
              <a:rPr lang="en-US" dirty="0"/>
              <a:t>Conclusion/</a:t>
            </a:r>
            <a:r>
              <a:rPr lang="en-US" dirty="0" err="1"/>
              <a:t>FUTure</a:t>
            </a:r>
            <a:r>
              <a:rPr lang="en-US" dirty="0"/>
              <a:t> work</a:t>
            </a:r>
          </a:p>
        </p:txBody>
      </p:sp>
      <p:sp>
        <p:nvSpPr>
          <p:cNvPr id="3" name="Content Placeholder 2">
            <a:extLst>
              <a:ext uri="{FF2B5EF4-FFF2-40B4-BE49-F238E27FC236}">
                <a16:creationId xmlns:a16="http://schemas.microsoft.com/office/drawing/2014/main" id="{75EA00C9-7F44-3147-A931-FD36F513F084}"/>
              </a:ext>
            </a:extLst>
          </p:cNvPr>
          <p:cNvSpPr>
            <a:spLocks noGrp="1"/>
          </p:cNvSpPr>
          <p:nvPr>
            <p:ph idx="1"/>
          </p:nvPr>
        </p:nvSpPr>
        <p:spPr>
          <a:xfrm>
            <a:off x="1069848" y="2121408"/>
            <a:ext cx="10649712" cy="4096512"/>
          </a:xfrm>
        </p:spPr>
        <p:txBody>
          <a:bodyPr>
            <a:normAutofit/>
          </a:bodyPr>
          <a:lstStyle/>
          <a:p>
            <a:r>
              <a:rPr lang="en-US" dirty="0"/>
              <a:t>Current approach for object detection using </a:t>
            </a:r>
            <a:r>
              <a:rPr lang="en-US" dirty="0" err="1"/>
              <a:t>RetinaNet</a:t>
            </a:r>
            <a:r>
              <a:rPr lang="en-US" dirty="0"/>
              <a:t> in its </a:t>
            </a:r>
            <a:r>
              <a:rPr lang="en-US"/>
              <a:t>two variants </a:t>
            </a:r>
            <a:r>
              <a:rPr lang="en-US" dirty="0"/>
              <a:t>can be considered as a baseline result especially for smoke detection. </a:t>
            </a:r>
          </a:p>
          <a:p>
            <a:r>
              <a:rPr lang="en-US" dirty="0"/>
              <a:t>The approach is simple and easy to train and has fast inference times. </a:t>
            </a:r>
          </a:p>
          <a:p>
            <a:pPr marL="0" indent="0">
              <a:buNone/>
            </a:pPr>
            <a:endParaRPr lang="en-US" dirty="0"/>
          </a:p>
          <a:p>
            <a:pPr marL="0" indent="0">
              <a:buNone/>
            </a:pPr>
            <a:r>
              <a:rPr lang="en-US" dirty="0"/>
              <a:t>Future work: </a:t>
            </a:r>
          </a:p>
          <a:p>
            <a:r>
              <a:rPr lang="en-US" dirty="0"/>
              <a:t>Training data related to smoke images could be increased either with annotating more images or with the use of data augmentation techniques. </a:t>
            </a:r>
          </a:p>
          <a:p>
            <a:r>
              <a:rPr lang="en-US" dirty="0"/>
              <a:t>This will provide more training data and help train the model with large dataset and in turn results in larger </a:t>
            </a:r>
            <a:r>
              <a:rPr lang="en-US" dirty="0" err="1"/>
              <a:t>mAP</a:t>
            </a:r>
            <a:r>
              <a:rPr lang="en-US" dirty="0"/>
              <a:t> value</a:t>
            </a:r>
          </a:p>
          <a:p>
            <a:endParaRPr lang="en-US" dirty="0"/>
          </a:p>
        </p:txBody>
      </p:sp>
    </p:spTree>
    <p:extLst>
      <p:ext uri="{BB962C8B-B14F-4D97-AF65-F5344CB8AC3E}">
        <p14:creationId xmlns:p14="http://schemas.microsoft.com/office/powerpoint/2010/main" val="3037160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6B2A54-A056-0042-893E-03C97AD4092F}"/>
              </a:ext>
            </a:extLst>
          </p:cNvPr>
          <p:cNvSpPr>
            <a:spLocks noGrp="1"/>
          </p:cNvSpPr>
          <p:nvPr>
            <p:ph idx="1"/>
          </p:nvPr>
        </p:nvSpPr>
        <p:spPr>
          <a:xfrm>
            <a:off x="838200" y="1121079"/>
            <a:ext cx="10515600" cy="5055884"/>
          </a:xfrm>
        </p:spPr>
        <p:txBody>
          <a:bodyPr/>
          <a:lstStyle/>
          <a:p>
            <a:pPr marL="3657600" lvl="8" indent="0">
              <a:buNone/>
            </a:pPr>
            <a:endParaRPr lang="en-US" sz="7200" dirty="0"/>
          </a:p>
          <a:p>
            <a:pPr marL="3657600" lvl="8" indent="0">
              <a:buNone/>
            </a:pPr>
            <a:r>
              <a:rPr lang="en-US" sz="7200" dirty="0"/>
              <a:t>Thank you</a:t>
            </a:r>
          </a:p>
        </p:txBody>
      </p:sp>
    </p:spTree>
    <p:extLst>
      <p:ext uri="{BB962C8B-B14F-4D97-AF65-F5344CB8AC3E}">
        <p14:creationId xmlns:p14="http://schemas.microsoft.com/office/powerpoint/2010/main" val="2823468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500FB-CA5B-3647-9F35-2879F83489A6}"/>
              </a:ext>
            </a:extLst>
          </p:cNvPr>
          <p:cNvSpPr>
            <a:spLocks noGrp="1"/>
          </p:cNvSpPr>
          <p:nvPr>
            <p:ph type="title"/>
          </p:nvPr>
        </p:nvSpPr>
        <p:spPr>
          <a:xfrm>
            <a:off x="1069848" y="484632"/>
            <a:ext cx="10058400" cy="1236592"/>
          </a:xfrm>
        </p:spPr>
        <p:txBody>
          <a:bodyPr/>
          <a:lstStyle/>
          <a:p>
            <a:r>
              <a:rPr lang="en-US" dirty="0"/>
              <a:t>Goal/Objectives</a:t>
            </a:r>
          </a:p>
        </p:txBody>
      </p:sp>
      <p:sp>
        <p:nvSpPr>
          <p:cNvPr id="6" name="Content Placeholder 5">
            <a:extLst>
              <a:ext uri="{FF2B5EF4-FFF2-40B4-BE49-F238E27FC236}">
                <a16:creationId xmlns:a16="http://schemas.microsoft.com/office/drawing/2014/main" id="{97DFEF09-E5BC-9A40-A074-23622C180E41}"/>
              </a:ext>
            </a:extLst>
          </p:cNvPr>
          <p:cNvSpPr>
            <a:spLocks noGrp="1"/>
          </p:cNvSpPr>
          <p:nvPr>
            <p:ph idx="1"/>
          </p:nvPr>
        </p:nvSpPr>
        <p:spPr>
          <a:xfrm>
            <a:off x="941294" y="1721224"/>
            <a:ext cx="10636624" cy="4450976"/>
          </a:xfrm>
        </p:spPr>
        <p:txBody>
          <a:bodyPr>
            <a:normAutofit/>
          </a:bodyPr>
          <a:lstStyle/>
          <a:p>
            <a:r>
              <a:rPr lang="en-US" dirty="0"/>
              <a:t>The goal of my project is to explore the performance of object detection models specifically </a:t>
            </a:r>
            <a:r>
              <a:rPr lang="en-US" b="1" dirty="0" err="1"/>
              <a:t>RetinaNet</a:t>
            </a:r>
            <a:r>
              <a:rPr lang="en-US" dirty="0"/>
              <a:t>  on object detection of cars and smoke by using the Indianapolis car racing images. </a:t>
            </a:r>
          </a:p>
          <a:p>
            <a:pPr marL="0" indent="0">
              <a:buNone/>
            </a:pPr>
            <a:endParaRPr lang="en-US" dirty="0"/>
          </a:p>
          <a:p>
            <a:pPr marL="0" indent="0">
              <a:buNone/>
            </a:pPr>
            <a:r>
              <a:rPr lang="en-US" dirty="0"/>
              <a:t>Objectives</a:t>
            </a:r>
          </a:p>
          <a:p>
            <a:r>
              <a:rPr lang="en-US" dirty="0"/>
              <a:t>Build dataset with annotations for Smoke Images – 200 images were annotated with smoke</a:t>
            </a:r>
          </a:p>
          <a:p>
            <a:r>
              <a:rPr lang="en-US" dirty="0"/>
              <a:t>Pre-processing/Data Augmentation – normalized images, clipped images 1-0, resized image (224,224)</a:t>
            </a:r>
          </a:p>
          <a:p>
            <a:r>
              <a:rPr lang="en-US" dirty="0"/>
              <a:t>Building a model – </a:t>
            </a:r>
            <a:r>
              <a:rPr lang="en-US" dirty="0" err="1"/>
              <a:t>RetinaNet</a:t>
            </a:r>
            <a:r>
              <a:rPr lang="en-US" dirty="0"/>
              <a:t> model with Resnet50, Resnet152 as backbone network</a:t>
            </a:r>
          </a:p>
          <a:p>
            <a:r>
              <a:rPr lang="en-US" dirty="0"/>
              <a:t>Evaluation of model on unseen images – computed </a:t>
            </a:r>
            <a:r>
              <a:rPr lang="en-US" dirty="0" err="1"/>
              <a:t>mAP</a:t>
            </a:r>
            <a:r>
              <a:rPr lang="en-US" dirty="0"/>
              <a:t> score and visualization result</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1066916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DDEB3-6C16-A54B-AFAB-0EEA7B98DB26}"/>
              </a:ext>
            </a:extLst>
          </p:cNvPr>
          <p:cNvSpPr>
            <a:spLocks noGrp="1"/>
          </p:cNvSpPr>
          <p:nvPr>
            <p:ph type="title"/>
          </p:nvPr>
        </p:nvSpPr>
        <p:spPr/>
        <p:txBody>
          <a:bodyPr/>
          <a:lstStyle/>
          <a:p>
            <a:r>
              <a:rPr lang="en-US" dirty="0" err="1"/>
              <a:t>BackGround</a:t>
            </a:r>
            <a:endParaRPr lang="en-US" dirty="0"/>
          </a:p>
        </p:txBody>
      </p:sp>
      <p:sp>
        <p:nvSpPr>
          <p:cNvPr id="3" name="Content Placeholder 2">
            <a:extLst>
              <a:ext uri="{FF2B5EF4-FFF2-40B4-BE49-F238E27FC236}">
                <a16:creationId xmlns:a16="http://schemas.microsoft.com/office/drawing/2014/main" id="{D0DD51BD-72C3-224B-B7FF-D3FD3C701166}"/>
              </a:ext>
            </a:extLst>
          </p:cNvPr>
          <p:cNvSpPr>
            <a:spLocks noGrp="1"/>
          </p:cNvSpPr>
          <p:nvPr>
            <p:ph idx="1"/>
          </p:nvPr>
        </p:nvSpPr>
        <p:spPr>
          <a:xfrm>
            <a:off x="1069848" y="2121408"/>
            <a:ext cx="10058400" cy="4050792"/>
          </a:xfrm>
        </p:spPr>
        <p:txBody>
          <a:bodyPr/>
          <a:lstStyle/>
          <a:p>
            <a:r>
              <a:rPr lang="en-US" dirty="0"/>
              <a:t>Object detection: The goal of object detection is finding all objects in the image (object localization), identifying category (i.e. object classification), and drawing so-called bounding boxes around them. </a:t>
            </a:r>
          </a:p>
          <a:p>
            <a:endParaRPr lang="en-US" dirty="0"/>
          </a:p>
          <a:p>
            <a:endParaRPr lang="en-US" dirty="0">
              <a:solidFill>
                <a:srgbClr val="000000"/>
              </a:solidFill>
            </a:endParaRPr>
          </a:p>
          <a:p>
            <a:endParaRPr lang="en-US" dirty="0">
              <a:solidFill>
                <a:srgbClr val="000000"/>
              </a:solidFill>
            </a:endParaRPr>
          </a:p>
          <a:p>
            <a:endParaRPr lang="en-US" dirty="0">
              <a:solidFill>
                <a:srgbClr val="000000"/>
              </a:solidFill>
            </a:endParaRPr>
          </a:p>
          <a:p>
            <a:pPr marL="0" indent="0">
              <a:buNone/>
            </a:pPr>
            <a:endParaRPr lang="en-US" dirty="0">
              <a:solidFill>
                <a:srgbClr val="000000"/>
              </a:solidFill>
            </a:endParaRPr>
          </a:p>
          <a:p>
            <a:r>
              <a:rPr lang="en-US" dirty="0">
                <a:solidFill>
                  <a:srgbClr val="000000"/>
                </a:solidFill>
              </a:rPr>
              <a:t>Object detection task has several computer vision applications including motion detection, image classification, bio-metrics, self driving cars, robotics etc.,</a:t>
            </a:r>
            <a:endParaRPr lang="en-US" dirty="0"/>
          </a:p>
          <a:p>
            <a:endParaRPr lang="en-US" dirty="0"/>
          </a:p>
          <a:p>
            <a:endParaRPr lang="en-US" dirty="0"/>
          </a:p>
        </p:txBody>
      </p:sp>
      <p:pic>
        <p:nvPicPr>
          <p:cNvPr id="1028" name="Picture 4" descr="https://lh5.googleusercontent.com/aHKEGX04EGVx1a0q2T55uLVNcIAjs0otEudI59f3xclfMPTjtfQQgem4YbmAsyRh_O05pGbqdQNmejHav2lqPRHn5KOcSQ5dFIb_TENM_lC-yKInOvmd9zul_RgXmVriI9ZF3OpkDA">
            <a:extLst>
              <a:ext uri="{FF2B5EF4-FFF2-40B4-BE49-F238E27FC236}">
                <a16:creationId xmlns:a16="http://schemas.microsoft.com/office/drawing/2014/main" id="{66D2428A-F178-134F-94B2-5AF56DD10D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3436" y="3160059"/>
            <a:ext cx="3697940" cy="1976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75946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C5277-6EE4-B449-B79D-BA259E6248E9}"/>
              </a:ext>
            </a:extLst>
          </p:cNvPr>
          <p:cNvSpPr>
            <a:spLocks noGrp="1"/>
          </p:cNvSpPr>
          <p:nvPr>
            <p:ph type="title"/>
          </p:nvPr>
        </p:nvSpPr>
        <p:spPr/>
        <p:txBody>
          <a:bodyPr/>
          <a:lstStyle/>
          <a:p>
            <a:r>
              <a:rPr lang="en-US" dirty="0" err="1"/>
              <a:t>BackGROUND</a:t>
            </a:r>
            <a:endParaRPr lang="en-US" dirty="0"/>
          </a:p>
        </p:txBody>
      </p:sp>
      <p:sp>
        <p:nvSpPr>
          <p:cNvPr id="3" name="Content Placeholder 2">
            <a:extLst>
              <a:ext uri="{FF2B5EF4-FFF2-40B4-BE49-F238E27FC236}">
                <a16:creationId xmlns:a16="http://schemas.microsoft.com/office/drawing/2014/main" id="{B686C7CF-BAE2-0143-BF8C-C21D3AC7788E}"/>
              </a:ext>
            </a:extLst>
          </p:cNvPr>
          <p:cNvSpPr>
            <a:spLocks noGrp="1"/>
          </p:cNvSpPr>
          <p:nvPr>
            <p:ph idx="1"/>
          </p:nvPr>
        </p:nvSpPr>
        <p:spPr/>
        <p:txBody>
          <a:bodyPr/>
          <a:lstStyle/>
          <a:p>
            <a:pPr marL="0" indent="0" fontAlgn="base">
              <a:buNone/>
            </a:pPr>
            <a:r>
              <a:rPr lang="en-US" b="1" dirty="0"/>
              <a:t>One stage object detection models </a:t>
            </a:r>
            <a:r>
              <a:rPr lang="en-US" dirty="0"/>
              <a:t>- One stage models work on the whole image as opposed to selecting interesting parts of the image.</a:t>
            </a:r>
          </a:p>
          <a:p>
            <a:pPr marL="0" indent="0">
              <a:buNone/>
            </a:pPr>
            <a:br>
              <a:rPr lang="en-US" dirty="0"/>
            </a:br>
            <a:br>
              <a:rPr lang="en-US" dirty="0"/>
            </a:br>
            <a:r>
              <a:rPr lang="en-US" b="1" dirty="0"/>
              <a:t>Two stage object detection models</a:t>
            </a:r>
            <a:r>
              <a:rPr lang="en-US" dirty="0"/>
              <a:t> - these models work in two stages, in the first stage, the model extracts interesting regions from the image and, in the next stage, runs prediction on every selected region. Most common example of these models is Region-based convolutional neural network (RCNN) and its cousins Fast-RCNN and Faster-RCNN.</a:t>
            </a:r>
          </a:p>
        </p:txBody>
      </p:sp>
    </p:spTree>
    <p:extLst>
      <p:ext uri="{BB962C8B-B14F-4D97-AF65-F5344CB8AC3E}">
        <p14:creationId xmlns:p14="http://schemas.microsoft.com/office/powerpoint/2010/main" val="1654521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A0008-80FF-0C4A-9F57-852114664E10}"/>
              </a:ext>
            </a:extLst>
          </p:cNvPr>
          <p:cNvSpPr>
            <a:spLocks noGrp="1"/>
          </p:cNvSpPr>
          <p:nvPr>
            <p:ph type="title"/>
          </p:nvPr>
        </p:nvSpPr>
        <p:spPr>
          <a:xfrm>
            <a:off x="906162" y="970004"/>
            <a:ext cx="10515600" cy="752116"/>
          </a:xfrm>
        </p:spPr>
        <p:txBody>
          <a:bodyPr>
            <a:normAutofit fontScale="90000"/>
          </a:bodyPr>
          <a:lstStyle/>
          <a:p>
            <a:br>
              <a:rPr lang="en-US" b="1" dirty="0"/>
            </a:br>
            <a:br>
              <a:rPr lang="en-US" b="1" dirty="0"/>
            </a:br>
            <a:r>
              <a:rPr lang="en-US" b="1" dirty="0" err="1"/>
              <a:t>RetinaNet</a:t>
            </a:r>
            <a:r>
              <a:rPr lang="en-US" b="1" dirty="0"/>
              <a:t> - One stage object detector</a:t>
            </a:r>
            <a:br>
              <a:rPr lang="en-US" b="1" dirty="0"/>
            </a:br>
            <a:br>
              <a:rPr lang="en-US" b="0" dirty="0">
                <a:effectLst/>
              </a:rPr>
            </a:br>
            <a:br>
              <a:rPr lang="en-US" dirty="0"/>
            </a:br>
            <a:endParaRPr lang="en-US" dirty="0"/>
          </a:p>
        </p:txBody>
      </p:sp>
      <p:pic>
        <p:nvPicPr>
          <p:cNvPr id="1026" name="Picture 2">
            <a:extLst>
              <a:ext uri="{FF2B5EF4-FFF2-40B4-BE49-F238E27FC236}">
                <a16:creationId xmlns:a16="http://schemas.microsoft.com/office/drawing/2014/main" id="{B2B4960F-7B55-D642-9308-B43B53AF77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20440" y="1659320"/>
            <a:ext cx="6363693" cy="237897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A52ACF4-0D3D-6649-99B3-2DF36EAE97C2}"/>
              </a:ext>
            </a:extLst>
          </p:cNvPr>
          <p:cNvSpPr/>
          <p:nvPr/>
        </p:nvSpPr>
        <p:spPr>
          <a:xfrm>
            <a:off x="798586" y="4038290"/>
            <a:ext cx="11128956" cy="2862322"/>
          </a:xfrm>
          <a:prstGeom prst="rect">
            <a:avLst/>
          </a:prstGeom>
        </p:spPr>
        <p:txBody>
          <a:bodyPr wrap="square">
            <a:spAutoFit/>
          </a:bodyPr>
          <a:lstStyle/>
          <a:p>
            <a:pPr fontAlgn="base"/>
            <a:r>
              <a:rPr lang="en-US" dirty="0" err="1"/>
              <a:t>RetinaNet</a:t>
            </a:r>
            <a:r>
              <a:rPr lang="en-US" dirty="0"/>
              <a:t> has been formed by making two improvements over existing single stage object detection models (like YOLO and SSD):</a:t>
            </a:r>
          </a:p>
          <a:p>
            <a:pPr fontAlgn="base"/>
            <a:endParaRPr lang="en-US" b="1" dirty="0">
              <a:solidFill>
                <a:srgbClr val="000000"/>
              </a:solidFill>
              <a:latin typeface="Lato"/>
            </a:endParaRPr>
          </a:p>
          <a:p>
            <a:pPr fontAlgn="base"/>
            <a:r>
              <a:rPr lang="en-US" b="1" dirty="0">
                <a:solidFill>
                  <a:srgbClr val="000000"/>
                </a:solidFill>
                <a:latin typeface="Lato"/>
              </a:rPr>
              <a:t>Focal Loss: </a:t>
            </a:r>
            <a:r>
              <a:rPr lang="en-US" dirty="0"/>
              <a:t>Focal Loss is an improvement on cross-entropy loss helps to reduce the relative loss for well-classified examples and putting more focus on hard, misclassified examples.</a:t>
            </a:r>
            <a:endParaRPr lang="en-US" b="1" dirty="0">
              <a:solidFill>
                <a:srgbClr val="000000"/>
              </a:solidFill>
              <a:latin typeface="Lato"/>
            </a:endParaRPr>
          </a:p>
          <a:p>
            <a:pPr fontAlgn="base"/>
            <a:endParaRPr lang="en-US" b="1" dirty="0">
              <a:solidFill>
                <a:srgbClr val="000000"/>
              </a:solidFill>
              <a:latin typeface="Lato"/>
            </a:endParaRPr>
          </a:p>
          <a:p>
            <a:pPr fontAlgn="base"/>
            <a:endParaRPr lang="en-US" b="1" dirty="0">
              <a:solidFill>
                <a:srgbClr val="000000"/>
              </a:solidFill>
              <a:latin typeface="Lato"/>
            </a:endParaRPr>
          </a:p>
          <a:p>
            <a:pPr fontAlgn="base"/>
            <a:r>
              <a:rPr lang="en-US" b="1" dirty="0">
                <a:solidFill>
                  <a:srgbClr val="000000"/>
                </a:solidFill>
                <a:latin typeface="Lato"/>
              </a:rPr>
              <a:t>Feature Pyramid Network (FPN): </a:t>
            </a:r>
            <a:r>
              <a:rPr lang="en-US" dirty="0"/>
              <a:t>Pyramid networks have been used conventionally to identify objects at different scales. A Feature Pyramid Network (FPN) makes use of the inherent multi-scale pyramidal hierarchy of deep CNNs to create feature pyramids.</a:t>
            </a:r>
            <a:r>
              <a:rPr lang="en-US" b="1" dirty="0">
                <a:solidFill>
                  <a:srgbClr val="000000"/>
                </a:solidFill>
                <a:latin typeface="Lato"/>
              </a:rPr>
              <a:t> </a:t>
            </a:r>
          </a:p>
        </p:txBody>
      </p:sp>
      <p:pic>
        <p:nvPicPr>
          <p:cNvPr id="5" name="Picture 4">
            <a:extLst>
              <a:ext uri="{FF2B5EF4-FFF2-40B4-BE49-F238E27FC236}">
                <a16:creationId xmlns:a16="http://schemas.microsoft.com/office/drawing/2014/main" id="{5B9521FD-5444-A843-96E2-854374D1D60D}"/>
              </a:ext>
            </a:extLst>
          </p:cNvPr>
          <p:cNvPicPr>
            <a:picLocks noChangeAspect="1"/>
          </p:cNvPicPr>
          <p:nvPr/>
        </p:nvPicPr>
        <p:blipFill>
          <a:blip r:embed="rId3"/>
          <a:stretch>
            <a:fillRect/>
          </a:stretch>
        </p:blipFill>
        <p:spPr>
          <a:xfrm>
            <a:off x="4601375" y="5536686"/>
            <a:ext cx="2664437" cy="255494"/>
          </a:xfrm>
          <a:prstGeom prst="rect">
            <a:avLst/>
          </a:prstGeom>
        </p:spPr>
      </p:pic>
    </p:spTree>
    <p:extLst>
      <p:ext uri="{BB962C8B-B14F-4D97-AF65-F5344CB8AC3E}">
        <p14:creationId xmlns:p14="http://schemas.microsoft.com/office/powerpoint/2010/main" val="3092608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76D2C-2DD9-6B4C-9EB0-EBA5E59857B9}"/>
              </a:ext>
            </a:extLst>
          </p:cNvPr>
          <p:cNvSpPr>
            <a:spLocks noGrp="1"/>
          </p:cNvSpPr>
          <p:nvPr>
            <p:ph type="title"/>
          </p:nvPr>
        </p:nvSpPr>
        <p:spPr/>
        <p:txBody>
          <a:bodyPr/>
          <a:lstStyle/>
          <a:p>
            <a:r>
              <a:rPr lang="en-US" dirty="0"/>
              <a:t>Implementation Details</a:t>
            </a:r>
          </a:p>
        </p:txBody>
      </p:sp>
      <p:sp>
        <p:nvSpPr>
          <p:cNvPr id="3" name="Content Placeholder 2">
            <a:extLst>
              <a:ext uri="{FF2B5EF4-FFF2-40B4-BE49-F238E27FC236}">
                <a16:creationId xmlns:a16="http://schemas.microsoft.com/office/drawing/2014/main" id="{17F12FA6-DDEC-2343-9D04-96CD37737810}"/>
              </a:ext>
            </a:extLst>
          </p:cNvPr>
          <p:cNvSpPr>
            <a:spLocks noGrp="1"/>
          </p:cNvSpPr>
          <p:nvPr>
            <p:ph idx="1"/>
          </p:nvPr>
        </p:nvSpPr>
        <p:spPr/>
        <p:txBody>
          <a:bodyPr/>
          <a:lstStyle/>
          <a:p>
            <a:r>
              <a:rPr lang="en-US" dirty="0"/>
              <a:t>Training Set – 2910 images of which 200 images were annotated for smoke</a:t>
            </a:r>
          </a:p>
          <a:p>
            <a:endParaRPr lang="en-US" dirty="0"/>
          </a:p>
          <a:p>
            <a:r>
              <a:rPr lang="en-US" dirty="0"/>
              <a:t>Test Set – 186 images</a:t>
            </a:r>
          </a:p>
        </p:txBody>
      </p:sp>
      <p:pic>
        <p:nvPicPr>
          <p:cNvPr id="2053" name="Picture 5" descr="https://lh5.googleusercontent.com/MhsKIl1U3Q7aqLHExDNAv5KFvzi0buP1NYYEJQteaIVtUezY78i-6KoRFnDwxv2Pz1PDmGd9SInaGAfwIyZWuehpiEV_BL8iMDvyHIMJ4e1qRBDzT4sliE20fW2ZHQroDZavHLYQQA">
            <a:extLst>
              <a:ext uri="{FF2B5EF4-FFF2-40B4-BE49-F238E27FC236}">
                <a16:creationId xmlns:a16="http://schemas.microsoft.com/office/drawing/2014/main" id="{A76FB2F0-104B-4041-B986-46F06531D8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2336" y="3676628"/>
            <a:ext cx="3484224" cy="1959876"/>
          </a:xfrm>
          <a:prstGeom prst="rect">
            <a:avLst/>
          </a:prstGeom>
          <a:noFill/>
          <a:extLst>
            <a:ext uri="{909E8E84-426E-40DD-AFC4-6F175D3DCCD1}">
              <a14:hiddenFill xmlns:a14="http://schemas.microsoft.com/office/drawing/2010/main">
                <a:solidFill>
                  <a:srgbClr val="FFFFFF"/>
                </a:solidFill>
              </a14:hiddenFill>
            </a:ext>
          </a:extLst>
        </p:spPr>
      </p:pic>
      <p:pic>
        <p:nvPicPr>
          <p:cNvPr id="2057" name="Picture 9" descr="https://lh5.googleusercontent.com/4gcW-svQIF-yqCd6bW3YvQ4nKDYe_O2N5lEf_n7oZMzQm3VoCFlaTT2iudAeQLSGTIxjJd9Z7343sohPNYgm467AhHwDIUntXFaFWV_19_iNi54RwAvzfzMFuq8y3TDiyzU1lo0C5g">
            <a:extLst>
              <a:ext uri="{FF2B5EF4-FFF2-40B4-BE49-F238E27FC236}">
                <a16:creationId xmlns:a16="http://schemas.microsoft.com/office/drawing/2014/main" id="{AEFF4A49-AF68-3F4C-8F03-1409B8AF21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9048" y="3676628"/>
            <a:ext cx="3944112" cy="1959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53635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E2FC4-815D-0545-A5ED-BD8D5F3194AF}"/>
              </a:ext>
            </a:extLst>
          </p:cNvPr>
          <p:cNvSpPr>
            <a:spLocks noGrp="1"/>
          </p:cNvSpPr>
          <p:nvPr>
            <p:ph type="title"/>
          </p:nvPr>
        </p:nvSpPr>
        <p:spPr/>
        <p:txBody>
          <a:bodyPr/>
          <a:lstStyle/>
          <a:p>
            <a:r>
              <a:rPr lang="en-US" dirty="0"/>
              <a:t>Implementation Details</a:t>
            </a:r>
          </a:p>
        </p:txBody>
      </p:sp>
      <p:sp>
        <p:nvSpPr>
          <p:cNvPr id="3" name="Content Placeholder 2">
            <a:extLst>
              <a:ext uri="{FF2B5EF4-FFF2-40B4-BE49-F238E27FC236}">
                <a16:creationId xmlns:a16="http://schemas.microsoft.com/office/drawing/2014/main" id="{44584937-9968-E245-B317-852D178762AA}"/>
              </a:ext>
            </a:extLst>
          </p:cNvPr>
          <p:cNvSpPr>
            <a:spLocks noGrp="1"/>
          </p:cNvSpPr>
          <p:nvPr>
            <p:ph idx="1"/>
          </p:nvPr>
        </p:nvSpPr>
        <p:spPr/>
        <p:txBody>
          <a:bodyPr/>
          <a:lstStyle/>
          <a:p>
            <a:r>
              <a:rPr lang="en-US" dirty="0"/>
              <a:t>Model Parallelization – NVIDIA GPUs K80 were used</a:t>
            </a:r>
          </a:p>
          <a:p>
            <a:pPr marL="0" indent="0">
              <a:buNone/>
            </a:pPr>
            <a:endParaRPr lang="en-US" dirty="0"/>
          </a:p>
          <a:p>
            <a:r>
              <a:rPr lang="en-US" dirty="0"/>
              <a:t>Two variants of </a:t>
            </a:r>
            <a:r>
              <a:rPr lang="en-US" dirty="0" err="1"/>
              <a:t>RetinaNet</a:t>
            </a:r>
            <a:r>
              <a:rPr lang="en-US" dirty="0"/>
              <a:t> were considered:</a:t>
            </a:r>
          </a:p>
          <a:p>
            <a:pPr lvl="1"/>
            <a:r>
              <a:rPr lang="en-US" dirty="0"/>
              <a:t>Model 1 – Resnet50 backbone network,  Adam optimizer, learning rate 1e-5</a:t>
            </a:r>
          </a:p>
          <a:p>
            <a:pPr lvl="1"/>
            <a:r>
              <a:rPr lang="en-US" dirty="0"/>
              <a:t>Model 2 – Resnet152 backbone network, Adam optimizer,  learning rate 1e-3</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835048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3A081-FCEF-F443-A658-FB7A54A6ACA0}"/>
              </a:ext>
            </a:extLst>
          </p:cNvPr>
          <p:cNvSpPr>
            <a:spLocks noGrp="1"/>
          </p:cNvSpPr>
          <p:nvPr>
            <p:ph type="title"/>
          </p:nvPr>
        </p:nvSpPr>
        <p:spPr>
          <a:xfrm>
            <a:off x="751703" y="498079"/>
            <a:ext cx="10058400" cy="818994"/>
          </a:xfrm>
        </p:spPr>
        <p:txBody>
          <a:bodyPr>
            <a:normAutofit fontScale="90000"/>
          </a:bodyPr>
          <a:lstStyle/>
          <a:p>
            <a:r>
              <a:rPr lang="en-US" dirty="0"/>
              <a:t>Experiments and Results</a:t>
            </a:r>
          </a:p>
        </p:txBody>
      </p:sp>
      <p:sp>
        <p:nvSpPr>
          <p:cNvPr id="3" name="Content Placeholder 2">
            <a:extLst>
              <a:ext uri="{FF2B5EF4-FFF2-40B4-BE49-F238E27FC236}">
                <a16:creationId xmlns:a16="http://schemas.microsoft.com/office/drawing/2014/main" id="{447B7782-9EF4-5440-B480-B7FF4EB2D371}"/>
              </a:ext>
            </a:extLst>
          </p:cNvPr>
          <p:cNvSpPr>
            <a:spLocks noGrp="1"/>
          </p:cNvSpPr>
          <p:nvPr>
            <p:ph idx="1"/>
          </p:nvPr>
        </p:nvSpPr>
        <p:spPr>
          <a:xfrm>
            <a:off x="751703" y="1627094"/>
            <a:ext cx="10515600" cy="4210057"/>
          </a:xfrm>
        </p:spPr>
        <p:txBody>
          <a:bodyPr/>
          <a:lstStyle/>
          <a:p>
            <a:r>
              <a:rPr lang="en-US" dirty="0"/>
              <a:t>Model 1 – Resnet50 model as the backbone network</a:t>
            </a:r>
          </a:p>
          <a:p>
            <a:r>
              <a:rPr lang="en-US" dirty="0"/>
              <a:t>Resnet-50 as feature extractor - that is pretrained on ImageNet. Adam optimizer was used with learning rate of 1e-5.</a:t>
            </a:r>
          </a:p>
        </p:txBody>
      </p:sp>
      <p:pic>
        <p:nvPicPr>
          <p:cNvPr id="4" name="Picture 3">
            <a:extLst>
              <a:ext uri="{FF2B5EF4-FFF2-40B4-BE49-F238E27FC236}">
                <a16:creationId xmlns:a16="http://schemas.microsoft.com/office/drawing/2014/main" id="{89963564-FBB5-AA42-A75E-4D8CB9A4EDB8}"/>
              </a:ext>
            </a:extLst>
          </p:cNvPr>
          <p:cNvPicPr>
            <a:picLocks noChangeAspect="1"/>
          </p:cNvPicPr>
          <p:nvPr/>
        </p:nvPicPr>
        <p:blipFill>
          <a:blip r:embed="rId2"/>
          <a:stretch>
            <a:fillRect/>
          </a:stretch>
        </p:blipFill>
        <p:spPr>
          <a:xfrm>
            <a:off x="2639257" y="2863686"/>
            <a:ext cx="6222355" cy="3283486"/>
          </a:xfrm>
          <a:prstGeom prst="rect">
            <a:avLst/>
          </a:prstGeom>
        </p:spPr>
      </p:pic>
    </p:spTree>
    <p:extLst>
      <p:ext uri="{BB962C8B-B14F-4D97-AF65-F5344CB8AC3E}">
        <p14:creationId xmlns:p14="http://schemas.microsoft.com/office/powerpoint/2010/main" val="3672209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C9593-EE6D-D54C-ADC9-E5627F215F79}"/>
              </a:ext>
            </a:extLst>
          </p:cNvPr>
          <p:cNvSpPr>
            <a:spLocks noGrp="1"/>
          </p:cNvSpPr>
          <p:nvPr>
            <p:ph type="title"/>
          </p:nvPr>
        </p:nvSpPr>
        <p:spPr/>
        <p:txBody>
          <a:bodyPr/>
          <a:lstStyle/>
          <a:p>
            <a:r>
              <a:rPr lang="en-US" dirty="0"/>
              <a:t>Experiments and Results</a:t>
            </a:r>
          </a:p>
        </p:txBody>
      </p:sp>
      <p:sp>
        <p:nvSpPr>
          <p:cNvPr id="3" name="Content Placeholder 2">
            <a:extLst>
              <a:ext uri="{FF2B5EF4-FFF2-40B4-BE49-F238E27FC236}">
                <a16:creationId xmlns:a16="http://schemas.microsoft.com/office/drawing/2014/main" id="{B46F242B-E723-9249-B9EE-6E3BD1FCF3EE}"/>
              </a:ext>
            </a:extLst>
          </p:cNvPr>
          <p:cNvSpPr>
            <a:spLocks noGrp="1"/>
          </p:cNvSpPr>
          <p:nvPr>
            <p:ph idx="1"/>
          </p:nvPr>
        </p:nvSpPr>
        <p:spPr/>
        <p:txBody>
          <a:bodyPr/>
          <a:lstStyle/>
          <a:p>
            <a:r>
              <a:rPr lang="en-US" dirty="0"/>
              <a:t>Model 2 - Resnet-152 as feature extractor - that is pretrained on ImageNet. Adam optimizer was used with learning rate of 1e-3.</a:t>
            </a:r>
          </a:p>
        </p:txBody>
      </p:sp>
      <p:pic>
        <p:nvPicPr>
          <p:cNvPr id="4" name="Picture 3">
            <a:extLst>
              <a:ext uri="{FF2B5EF4-FFF2-40B4-BE49-F238E27FC236}">
                <a16:creationId xmlns:a16="http://schemas.microsoft.com/office/drawing/2014/main" id="{A153B25A-A8D5-8043-837C-DCADD6FBC949}"/>
              </a:ext>
            </a:extLst>
          </p:cNvPr>
          <p:cNvPicPr>
            <a:picLocks noChangeAspect="1"/>
          </p:cNvPicPr>
          <p:nvPr/>
        </p:nvPicPr>
        <p:blipFill>
          <a:blip r:embed="rId2"/>
          <a:stretch>
            <a:fillRect/>
          </a:stretch>
        </p:blipFill>
        <p:spPr>
          <a:xfrm>
            <a:off x="3266426" y="2726582"/>
            <a:ext cx="5665244" cy="3671170"/>
          </a:xfrm>
          <a:prstGeom prst="rect">
            <a:avLst/>
          </a:prstGeom>
        </p:spPr>
      </p:pic>
    </p:spTree>
    <p:extLst>
      <p:ext uri="{BB962C8B-B14F-4D97-AF65-F5344CB8AC3E}">
        <p14:creationId xmlns:p14="http://schemas.microsoft.com/office/powerpoint/2010/main" val="3549301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emplate>{7D479BBC-DAFF-2147-BD9E-82FAD5B2B201}tf10001070</Template>
  <TotalTime>2043</TotalTime>
  <Words>400</Words>
  <Application>Microsoft Macintosh PowerPoint</Application>
  <PresentationFormat>Widescreen</PresentationFormat>
  <Paragraphs>56</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Lato</vt:lpstr>
      <vt:lpstr>Rockwell</vt:lpstr>
      <vt:lpstr>Rockwell Condensed</vt:lpstr>
      <vt:lpstr>Rockwell Extra Bold</vt:lpstr>
      <vt:lpstr>Wingdings</vt:lpstr>
      <vt:lpstr>Wood Type</vt:lpstr>
      <vt:lpstr> Object Detection On Indianapolis Racing Car Images: Using Retinanet</vt:lpstr>
      <vt:lpstr>Goal/Objectives</vt:lpstr>
      <vt:lpstr>BackGround</vt:lpstr>
      <vt:lpstr>BackGROUND</vt:lpstr>
      <vt:lpstr>  RetinaNet - One stage object detector   </vt:lpstr>
      <vt:lpstr>Implementation Details</vt:lpstr>
      <vt:lpstr>Implementation Details</vt:lpstr>
      <vt:lpstr>Experiments and Results</vt:lpstr>
      <vt:lpstr>Experiments and Results</vt:lpstr>
      <vt:lpstr>Experiments and Results</vt:lpstr>
      <vt:lpstr>Experiments and Results</vt:lpstr>
      <vt:lpstr>Experiments and Results</vt:lpstr>
      <vt:lpstr>Conclusion/FUTure work</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Detection On Indianapolis Racing Car Images: Using Retinanet</dc:title>
  <dc:creator>Garimella, Manju</dc:creator>
  <cp:lastModifiedBy>Garimella, Manju</cp:lastModifiedBy>
  <cp:revision>29</cp:revision>
  <dcterms:created xsi:type="dcterms:W3CDTF">2019-12-05T13:57:12Z</dcterms:created>
  <dcterms:modified xsi:type="dcterms:W3CDTF">2019-12-12T03:01:50Z</dcterms:modified>
</cp:coreProperties>
</file>

<file path=docProps/thumbnail.jpeg>
</file>